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sldIdLst>
    <p:sldId id="256" r:id="rId2"/>
  </p:sldIdLst>
  <p:sldSz cx="6858000" cy="9144000" type="screen4x3"/>
  <p:notesSz cx="6797675" cy="9926638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5C732F"/>
    <a:srgbClr val="457808"/>
    <a:srgbClr val="4C5F27"/>
    <a:srgbClr val="627A32"/>
    <a:srgbClr val="607731"/>
    <a:srgbClr val="666699"/>
    <a:srgbClr val="A18CBA"/>
    <a:srgbClr val="0099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310" y="111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CB01A-D891-4CBA-B63C-E0CAE470435B}" type="datetimeFigureOut">
              <a:rPr lang="pt-PT" smtClean="0"/>
              <a:t>22-07-2016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DA9A-EF21-4E76-9645-74AB3C927B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04797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CB01A-D891-4CBA-B63C-E0CAE470435B}" type="datetimeFigureOut">
              <a:rPr lang="pt-PT" smtClean="0"/>
              <a:t>22-07-2016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DA9A-EF21-4E76-9645-74AB3C927B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35316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CB01A-D891-4CBA-B63C-E0CAE470435B}" type="datetimeFigureOut">
              <a:rPr lang="pt-PT" smtClean="0"/>
              <a:t>22-07-2016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DA9A-EF21-4E76-9645-74AB3C927B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85760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CB01A-D891-4CBA-B63C-E0CAE470435B}" type="datetimeFigureOut">
              <a:rPr lang="pt-PT" smtClean="0"/>
              <a:t>22-07-2016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DA9A-EF21-4E76-9645-74AB3C927B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15659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CB01A-D891-4CBA-B63C-E0CAE470435B}" type="datetimeFigureOut">
              <a:rPr lang="pt-PT" smtClean="0"/>
              <a:t>22-07-2016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DA9A-EF21-4E76-9645-74AB3C927B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15952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CB01A-D891-4CBA-B63C-E0CAE470435B}" type="datetimeFigureOut">
              <a:rPr lang="pt-PT" smtClean="0"/>
              <a:t>22-07-2016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DA9A-EF21-4E76-9645-74AB3C927B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76943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CB01A-D891-4CBA-B63C-E0CAE470435B}" type="datetimeFigureOut">
              <a:rPr lang="pt-PT" smtClean="0"/>
              <a:t>22-07-2016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DA9A-EF21-4E76-9645-74AB3C927B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3482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CB01A-D891-4CBA-B63C-E0CAE470435B}" type="datetimeFigureOut">
              <a:rPr lang="pt-PT" smtClean="0"/>
              <a:t>22-07-2016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DA9A-EF21-4E76-9645-74AB3C927B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65966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CB01A-D891-4CBA-B63C-E0CAE470435B}" type="datetimeFigureOut">
              <a:rPr lang="pt-PT" smtClean="0"/>
              <a:t>22-07-2016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DA9A-EF21-4E76-9645-74AB3C927B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81880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CB01A-D891-4CBA-B63C-E0CAE470435B}" type="datetimeFigureOut">
              <a:rPr lang="pt-PT" smtClean="0"/>
              <a:t>22-07-2016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DA9A-EF21-4E76-9645-74AB3C927B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79783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CB01A-D891-4CBA-B63C-E0CAE470435B}" type="datetimeFigureOut">
              <a:rPr lang="pt-PT" smtClean="0"/>
              <a:t>22-07-2016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DA9A-EF21-4E76-9645-74AB3C927B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91163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CB01A-D891-4CBA-B63C-E0CAE470435B}" type="datetimeFigureOut">
              <a:rPr lang="pt-PT" smtClean="0"/>
              <a:t>22-07-2016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DDA9A-EF21-4E76-9645-74AB3C927B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17719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rredondar Rectângulo de Canto Simples 87"/>
          <p:cNvSpPr/>
          <p:nvPr/>
        </p:nvSpPr>
        <p:spPr>
          <a:xfrm>
            <a:off x="-35170" y="4642267"/>
            <a:ext cx="6893169" cy="5112568"/>
          </a:xfrm>
          <a:prstGeom prst="round1Rect">
            <a:avLst/>
          </a:prstGeom>
          <a:solidFill>
            <a:srgbClr val="91C400"/>
          </a:solidFill>
          <a:ln>
            <a:noFill/>
          </a:ln>
          <a:effectLst>
            <a:outerShdw blurRad="723900" dist="165100" dir="18900000" algn="bl" rotWithShape="0">
              <a:prstClr val="black">
                <a:alpha val="2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7" name="CaixaDeTexto 16"/>
          <p:cNvSpPr txBox="1"/>
          <p:nvPr/>
        </p:nvSpPr>
        <p:spPr>
          <a:xfrm>
            <a:off x="-1158141" y="245130"/>
            <a:ext cx="9174282" cy="270843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>
              <a:tabLst>
                <a:tab pos="5832475" algn="l"/>
              </a:tabLst>
            </a:pPr>
            <a:r>
              <a:rPr lang="pt-PT" sz="15500" dirty="0" smtClean="0">
                <a:ln w="18415" cmpd="sng">
                  <a:noFill/>
                  <a:prstDash val="solid"/>
                </a:ln>
                <a:solidFill>
                  <a:srgbClr val="EAE400"/>
                </a:solidFill>
                <a:effectLst/>
                <a:latin typeface="Book Antiqua" panose="02040602050305030304" pitchFamily="18" charset="0"/>
              </a:rPr>
              <a:t>.</a:t>
            </a:r>
            <a:r>
              <a:rPr lang="pt-PT" sz="15500" dirty="0">
                <a:ln w="18415" cmpd="sng">
                  <a:noFill/>
                  <a:prstDash val="solid"/>
                </a:ln>
                <a:solidFill>
                  <a:srgbClr val="EAE400"/>
                </a:solidFill>
                <a:effectLst/>
                <a:latin typeface="Book Antiqua" panose="02040602050305030304" pitchFamily="18" charset="0"/>
              </a:rPr>
              <a:t>.</a:t>
            </a:r>
            <a:r>
              <a:rPr lang="pt-PT" sz="15500" dirty="0" smtClean="0">
                <a:ln w="18415" cmpd="sng">
                  <a:noFill/>
                  <a:prstDash val="solid"/>
                </a:ln>
                <a:solidFill>
                  <a:srgbClr val="CCCC00"/>
                </a:solidFill>
                <a:effectLst/>
                <a:latin typeface="Book Antiqua" panose="02040602050305030304" pitchFamily="18" charset="0"/>
              </a:rPr>
              <a:t>..</a:t>
            </a:r>
            <a:r>
              <a:rPr lang="pt-PT" sz="15500" dirty="0" smtClean="0">
                <a:ln w="18415" cmpd="sng">
                  <a:noFill/>
                  <a:prstDash val="solid"/>
                </a:ln>
                <a:solidFill>
                  <a:srgbClr val="BCB800"/>
                </a:solidFill>
                <a:effectLst/>
                <a:latin typeface="Book Antiqua" panose="02040602050305030304" pitchFamily="18" charset="0"/>
              </a:rPr>
              <a:t>.</a:t>
            </a:r>
            <a:r>
              <a:rPr lang="pt-PT" sz="15500" dirty="0" smtClean="0">
                <a:ln w="18415" cmpd="sng">
                  <a:noFill/>
                  <a:prstDash val="solid"/>
                </a:ln>
                <a:solidFill>
                  <a:srgbClr val="959200"/>
                </a:solidFill>
                <a:effectLst/>
                <a:latin typeface="Book Antiqua" panose="02040602050305030304" pitchFamily="18" charset="0"/>
              </a:rPr>
              <a:t>.</a:t>
            </a:r>
            <a:r>
              <a:rPr lang="pt-PT" sz="15500" dirty="0" smtClean="0">
                <a:ln w="18415" cmpd="sng">
                  <a:noFill/>
                  <a:prstDash val="solid"/>
                </a:ln>
                <a:solidFill>
                  <a:srgbClr val="605E00"/>
                </a:solidFill>
                <a:effectLst/>
                <a:latin typeface="Book Antiqua" panose="02040602050305030304" pitchFamily="18" charset="0"/>
              </a:rPr>
              <a:t>.</a:t>
            </a:r>
            <a:r>
              <a:rPr lang="pt-PT" sz="15500" dirty="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/>
                </a:solidFill>
                <a:effectLst/>
                <a:latin typeface="Book Antiqua" panose="02040602050305030304" pitchFamily="18" charset="0"/>
              </a:rPr>
              <a:t>.</a:t>
            </a:r>
            <a:r>
              <a:rPr lang="pt-PT" sz="15500" dirty="0" smtClean="0">
                <a:ln w="18415" cmpd="sng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Book Antiqua" panose="02040602050305030304" pitchFamily="18" charset="0"/>
              </a:rPr>
              <a:t>..</a:t>
            </a:r>
            <a:r>
              <a:rPr lang="pt-PT" sz="15500" dirty="0" smtClean="0">
                <a:ln w="18415" cmpd="sng">
                  <a:noFill/>
                  <a:prstDash val="solid"/>
                </a:ln>
                <a:solidFill>
                  <a:srgbClr val="E8BFBE"/>
                </a:solidFill>
                <a:effectLst/>
                <a:latin typeface="Book Antiqua" panose="02040602050305030304" pitchFamily="18" charset="0"/>
              </a:rPr>
              <a:t>.</a:t>
            </a:r>
            <a:r>
              <a:rPr lang="pt-PT" sz="15500" dirty="0" smtClean="0">
                <a:ln w="18415" cmpd="sng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Book Antiqua" panose="02040602050305030304" pitchFamily="18" charset="0"/>
              </a:rPr>
              <a:t>.</a:t>
            </a:r>
            <a:r>
              <a:rPr lang="pt-PT" sz="15500" dirty="0" smtClean="0">
                <a:ln w="18415" cmpd="sng">
                  <a:noFill/>
                  <a:prstDash val="solid"/>
                </a:ln>
                <a:solidFill>
                  <a:srgbClr val="DB9B99"/>
                </a:solidFill>
                <a:effectLst/>
                <a:latin typeface="Book Antiqua" panose="02040602050305030304" pitchFamily="18" charset="0"/>
              </a:rPr>
              <a:t>.</a:t>
            </a:r>
            <a:r>
              <a:rPr lang="pt-PT" sz="1700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Book Antiqua" panose="02040602050305030304" pitchFamily="18" charset="0"/>
              </a:rPr>
              <a:t>.      </a:t>
            </a:r>
            <a:endParaRPr lang="pt-PT" sz="17000" dirty="0">
              <a:ln w="18415" cmpd="sng">
                <a:noFill/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FF0000"/>
                </a:outerShdw>
              </a:effectLst>
              <a:latin typeface="Swis721 LtCn BT" panose="020B040602020203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-2526552" y="32568"/>
            <a:ext cx="9284175" cy="120032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pt-PT" sz="7200" dirty="0" smtClean="0">
                <a:ln w="18415" cmpd="sng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79A4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            Workshop de Verão </a:t>
            </a:r>
            <a:endParaRPr lang="pt-PT" sz="7200" dirty="0">
              <a:ln w="18415" cmpd="sng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rgbClr val="79A400"/>
              </a:solidFill>
              <a:effectLst>
                <a:outerShdw blurRad="63500" dir="3600000" algn="tl" rotWithShape="0">
                  <a:srgbClr val="FF0000"/>
                </a:outerShdw>
              </a:effectLst>
              <a:latin typeface="Swis721 LtCn BT" panose="020B0406020202030204" pitchFamily="34" charset="0"/>
            </a:endParaRPr>
          </a:p>
        </p:txBody>
      </p:sp>
      <p:cxnSp>
        <p:nvCxnSpPr>
          <p:cNvPr id="20" name="Conexão recta 19"/>
          <p:cNvCxnSpPr/>
          <p:nvPr/>
        </p:nvCxnSpPr>
        <p:spPr>
          <a:xfrm>
            <a:off x="-116278" y="1570211"/>
            <a:ext cx="3545278" cy="0"/>
          </a:xfrm>
          <a:prstGeom prst="line">
            <a:avLst/>
          </a:prstGeom>
          <a:ln>
            <a:solidFill>
              <a:srgbClr val="97B95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aixaDeTexto 35"/>
          <p:cNvSpPr txBox="1"/>
          <p:nvPr/>
        </p:nvSpPr>
        <p:spPr>
          <a:xfrm>
            <a:off x="307974" y="4655639"/>
            <a:ext cx="6550025" cy="6786473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6600"/>
                </a:solidFill>
              </a:rPr>
              <a:t>i</a:t>
            </a:r>
            <a:r>
              <a:rPr lang="en-US" b="1" dirty="0" smtClean="0">
                <a:solidFill>
                  <a:srgbClr val="006600"/>
                </a:solidFill>
              </a:rPr>
              <a:t>) </a:t>
            </a:r>
            <a:r>
              <a:rPr lang="en-US" b="1" dirty="0" err="1" smtClean="0">
                <a:solidFill>
                  <a:srgbClr val="006600"/>
                </a:solidFill>
              </a:rPr>
              <a:t>Migrações</a:t>
            </a:r>
            <a:r>
              <a:rPr lang="en-US" b="1" dirty="0" smtClean="0">
                <a:solidFill>
                  <a:srgbClr val="006600"/>
                </a:solidFill>
              </a:rPr>
              <a:t> </a:t>
            </a:r>
            <a:r>
              <a:rPr lang="en-US" b="1" dirty="0" err="1" smtClean="0">
                <a:solidFill>
                  <a:srgbClr val="006600"/>
                </a:solidFill>
              </a:rPr>
              <a:t>Contemporâneas</a:t>
            </a:r>
            <a:r>
              <a:rPr lang="en-US" b="1" dirty="0" smtClean="0">
                <a:solidFill>
                  <a:srgbClr val="006600"/>
                </a:solidFill>
              </a:rPr>
              <a:t> para  </a:t>
            </a:r>
            <a:r>
              <a:rPr lang="en-US" b="1" dirty="0" err="1" smtClean="0">
                <a:solidFill>
                  <a:srgbClr val="006600"/>
                </a:solidFill>
              </a:rPr>
              <a:t>Moçambique</a:t>
            </a:r>
            <a:endParaRPr lang="en-US" b="1" dirty="0" smtClean="0">
              <a:solidFill>
                <a:srgbClr val="006600"/>
              </a:solidFill>
            </a:endParaRPr>
          </a:p>
          <a:p>
            <a:r>
              <a:rPr lang="pt-PT" sz="1900" b="1" dirty="0" smtClean="0">
                <a:solidFill>
                  <a:schemeClr val="bg1"/>
                </a:solidFill>
                <a:latin typeface="Swis721 LtCn BT" panose="020B0406020202030204" pitchFamily="34" charset="0"/>
              </a:rPr>
              <a:t> </a:t>
            </a:r>
            <a:r>
              <a:rPr lang="pt-PT" sz="1900" b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- </a:t>
            </a:r>
            <a:r>
              <a:rPr lang="pt-PT" sz="1600" b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Migração Internacional e Desenvolvimento na Região Norte de Moçambique  </a:t>
            </a:r>
          </a:p>
          <a:p>
            <a:r>
              <a:rPr lang="pt-PT" sz="1600" b="1" i="1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 </a:t>
            </a:r>
            <a:r>
              <a:rPr lang="pt-PT" sz="1600" b="1" i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     </a:t>
            </a:r>
            <a:r>
              <a:rPr lang="pt-PT" sz="1400" b="1" i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Gonçalves Patrício (Instituto Superior de Estudos de Defesa – Maputo) </a:t>
            </a:r>
          </a:p>
          <a:p>
            <a:pPr>
              <a:lnSpc>
                <a:spcPct val="150000"/>
              </a:lnSpc>
            </a:pPr>
            <a:r>
              <a:rPr lang="pt-PT" sz="1600" b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- A Migração Contemporânea de Portugueses para Moçambique</a:t>
            </a:r>
          </a:p>
          <a:p>
            <a:r>
              <a:rPr lang="pt-PT" sz="1300" b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      Jorge Malheiros, Bárbara Ferreira e Eugénio Santana (CEG/IGOT/</a:t>
            </a:r>
            <a:r>
              <a:rPr lang="pt-PT" sz="1300" b="1" dirty="0" err="1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ULisboa</a:t>
            </a:r>
            <a:r>
              <a:rPr lang="pt-PT" sz="1300" b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)</a:t>
            </a:r>
          </a:p>
          <a:p>
            <a:endParaRPr lang="pt-PT" sz="1300" b="1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rgbClr val="FFFF00"/>
              </a:solidFill>
              <a:effectLst>
                <a:outerShdw blurRad="63500" dir="3600000" algn="tl" rotWithShape="0">
                  <a:srgbClr val="FF0000"/>
                </a:outerShdw>
              </a:effectLst>
              <a:latin typeface="Swis721 LtCn BT" panose="020B0406020202030204" pitchFamily="34" charset="0"/>
            </a:endParaRPr>
          </a:p>
          <a:p>
            <a:r>
              <a:rPr lang="en-US" b="1" dirty="0" smtClean="0">
                <a:solidFill>
                  <a:srgbClr val="006600"/>
                </a:solidFill>
              </a:rPr>
              <a:t>ii) </a:t>
            </a:r>
            <a:r>
              <a:rPr lang="en-US" b="1" dirty="0" err="1" smtClean="0">
                <a:solidFill>
                  <a:srgbClr val="006600"/>
                </a:solidFill>
              </a:rPr>
              <a:t>Imigração</a:t>
            </a:r>
            <a:r>
              <a:rPr lang="en-US" b="1" dirty="0" smtClean="0">
                <a:solidFill>
                  <a:srgbClr val="006600"/>
                </a:solidFill>
              </a:rPr>
              <a:t> e </a:t>
            </a:r>
            <a:r>
              <a:rPr lang="en-US" b="1" dirty="0" err="1" smtClean="0">
                <a:solidFill>
                  <a:srgbClr val="006600"/>
                </a:solidFill>
              </a:rPr>
              <a:t>Emigração</a:t>
            </a:r>
            <a:r>
              <a:rPr lang="en-US" b="1" dirty="0" smtClean="0">
                <a:solidFill>
                  <a:srgbClr val="006600"/>
                </a:solidFill>
              </a:rPr>
              <a:t> – </a:t>
            </a:r>
            <a:r>
              <a:rPr lang="en-US" b="1" dirty="0" err="1" smtClean="0">
                <a:solidFill>
                  <a:srgbClr val="006600"/>
                </a:solidFill>
              </a:rPr>
              <a:t>casos</a:t>
            </a:r>
            <a:r>
              <a:rPr lang="en-US" b="1" dirty="0" smtClean="0">
                <a:solidFill>
                  <a:srgbClr val="006600"/>
                </a:solidFill>
              </a:rPr>
              <a:t> da </a:t>
            </a:r>
            <a:r>
              <a:rPr lang="en-US" b="1" dirty="0" err="1" smtClean="0">
                <a:solidFill>
                  <a:srgbClr val="006600"/>
                </a:solidFill>
              </a:rPr>
              <a:t>Península</a:t>
            </a:r>
            <a:r>
              <a:rPr lang="en-US" b="1" dirty="0" smtClean="0">
                <a:solidFill>
                  <a:srgbClr val="006600"/>
                </a:solidFill>
              </a:rPr>
              <a:t> </a:t>
            </a:r>
            <a:r>
              <a:rPr lang="en-US" b="1" dirty="0" err="1" smtClean="0">
                <a:solidFill>
                  <a:srgbClr val="006600"/>
                </a:solidFill>
              </a:rPr>
              <a:t>Ibérica</a:t>
            </a:r>
            <a:endParaRPr lang="en-US" b="1" dirty="0" smtClean="0">
              <a:solidFill>
                <a:srgbClr val="006600"/>
              </a:solidFill>
            </a:endParaRPr>
          </a:p>
          <a:p>
            <a:r>
              <a:rPr lang="pt-PT" sz="1600" b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- As </a:t>
            </a:r>
            <a:r>
              <a:rPr lang="pt-PT" sz="1600" b="1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políticas de integração de imigrantes </a:t>
            </a:r>
            <a:r>
              <a:rPr lang="pt-PT" sz="1600" b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em </a:t>
            </a:r>
            <a:r>
              <a:rPr lang="pt-PT" sz="1600" b="1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Espanha: a importância dos atores e dos </a:t>
            </a:r>
            <a:r>
              <a:rPr lang="pt-PT" sz="1600" b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territórios</a:t>
            </a:r>
          </a:p>
          <a:p>
            <a:r>
              <a:rPr lang="pt-PT" sz="1600" b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      </a:t>
            </a:r>
            <a:r>
              <a:rPr lang="pt-PT" sz="1300" b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Belém </a:t>
            </a:r>
            <a:r>
              <a:rPr lang="pt-PT" sz="1300" b="1" dirty="0" err="1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Suarez</a:t>
            </a:r>
            <a:r>
              <a:rPr lang="pt-PT" sz="1300" b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 Fernández (ESOMI, Universidade da Corunha</a:t>
            </a:r>
            <a:r>
              <a:rPr lang="pt-PT" sz="1300" b="1" i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) </a:t>
            </a:r>
          </a:p>
          <a:p>
            <a:pPr>
              <a:lnSpc>
                <a:spcPct val="150000"/>
              </a:lnSpc>
            </a:pPr>
            <a:r>
              <a:rPr lang="pt-PT" sz="1600" b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- A </a:t>
            </a:r>
            <a:r>
              <a:rPr lang="pt-PT" sz="1600" b="1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nova emigração espanhola </a:t>
            </a:r>
            <a:r>
              <a:rPr lang="pt-PT" sz="1600" b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para a </a:t>
            </a:r>
            <a:r>
              <a:rPr lang="pt-PT" sz="1600" b="1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Alemanha. Continuidades e </a:t>
            </a:r>
            <a:r>
              <a:rPr lang="pt-PT" sz="1600" b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quebras</a:t>
            </a:r>
          </a:p>
          <a:p>
            <a:r>
              <a:rPr lang="pt-PT" sz="1600" b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      </a:t>
            </a:r>
            <a:r>
              <a:rPr lang="pt-PT" sz="1300" b="1" dirty="0" err="1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Antía</a:t>
            </a:r>
            <a:r>
              <a:rPr lang="pt-PT" sz="1300" b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 Pérez </a:t>
            </a:r>
            <a:r>
              <a:rPr lang="pt-PT" sz="1300" b="1" dirty="0" err="1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Caramés</a:t>
            </a:r>
            <a:r>
              <a:rPr lang="pt-PT" sz="1300" b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 </a:t>
            </a:r>
            <a:r>
              <a:rPr lang="pt-PT" sz="1300" b="1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(ESOMI, Universidade da Corunha</a:t>
            </a:r>
            <a:r>
              <a:rPr lang="pt-PT" sz="1300" b="1" i="1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) </a:t>
            </a:r>
            <a:endParaRPr lang="pt-PT" sz="1300" b="1" i="1" dirty="0" smtClean="0">
              <a:ln>
                <a:solidFill>
                  <a:schemeClr val="bg1">
                    <a:lumMod val="95000"/>
                  </a:schemeClr>
                </a:solidFill>
              </a:ln>
              <a:solidFill>
                <a:srgbClr val="FFFF00"/>
              </a:solidFill>
              <a:effectLst>
                <a:outerShdw blurRad="63500" dir="3600000" algn="tl" rotWithShape="0">
                  <a:srgbClr val="FF0000"/>
                </a:outerShdw>
              </a:effectLst>
              <a:latin typeface="Swis721 LtCn BT" panose="020B0406020202030204" pitchFamily="34" charset="0"/>
            </a:endParaRPr>
          </a:p>
          <a:p>
            <a:pPr>
              <a:lnSpc>
                <a:spcPct val="150000"/>
              </a:lnSpc>
            </a:pPr>
            <a:r>
              <a:rPr lang="pt-PT" sz="1300" b="1" i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 </a:t>
            </a:r>
            <a:r>
              <a:rPr lang="pt-PT" sz="1600" b="1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- A </a:t>
            </a:r>
            <a:r>
              <a:rPr lang="pt-PT" sz="1600" b="1" dirty="0" err="1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atual</a:t>
            </a:r>
            <a:r>
              <a:rPr lang="pt-PT" sz="1600" b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 emigração portuguesa para o Brasil</a:t>
            </a:r>
          </a:p>
          <a:p>
            <a:r>
              <a:rPr lang="pt-PT" sz="1400" b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       </a:t>
            </a:r>
            <a:r>
              <a:rPr lang="pt-PT" sz="1300" b="1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Paulo Miguel Madeira </a:t>
            </a:r>
            <a:r>
              <a:rPr lang="pt-PT" sz="1300" b="1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(CEG/IGOT/</a:t>
            </a:r>
            <a:r>
              <a:rPr lang="pt-PT" sz="1300" b="1" dirty="0" err="1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ULisboa</a:t>
            </a:r>
            <a:r>
              <a:rPr lang="pt-PT" sz="1300" b="1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FF0000"/>
                  </a:outerShdw>
                </a:effectLst>
                <a:latin typeface="Swis721 LtCn BT" panose="020B0406020202030204" pitchFamily="34" charset="0"/>
              </a:rPr>
              <a:t>)</a:t>
            </a:r>
          </a:p>
          <a:p>
            <a:endParaRPr lang="pt-PT" sz="1400" b="1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chemeClr val="bg1"/>
              </a:solidFill>
              <a:effectLst>
                <a:outerShdw blurRad="63500" dir="3600000" algn="tl" rotWithShape="0">
                  <a:srgbClr val="FF0000"/>
                </a:outerShdw>
              </a:effectLst>
              <a:latin typeface="Swis721 LtCn BT" panose="020B0406020202030204" pitchFamily="34" charset="0"/>
            </a:endParaRPr>
          </a:p>
          <a:p>
            <a:endParaRPr lang="pt-PT" sz="1300" b="1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rgbClr val="FFFF00"/>
              </a:solidFill>
              <a:effectLst>
                <a:outerShdw blurRad="63500" dir="3600000" algn="tl" rotWithShape="0">
                  <a:srgbClr val="FF0000"/>
                </a:outerShdw>
              </a:effectLst>
              <a:latin typeface="Swis721 LtCn BT" panose="020B0406020202030204" pitchFamily="34" charset="0"/>
            </a:endParaRPr>
          </a:p>
          <a:p>
            <a:pPr marL="285750" indent="-285750">
              <a:buFontTx/>
              <a:buChar char="-"/>
            </a:pPr>
            <a:endParaRPr lang="pt-PT" sz="1600" b="1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chemeClr val="bg1"/>
              </a:solidFill>
              <a:effectLst>
                <a:outerShdw blurRad="63500" dir="3600000" algn="tl" rotWithShape="0">
                  <a:srgbClr val="FF0000"/>
                </a:outerShdw>
              </a:effectLst>
              <a:latin typeface="Swis721 LtCn BT" panose="020B0406020202030204" pitchFamily="34" charset="0"/>
            </a:endParaRPr>
          </a:p>
          <a:p>
            <a:endParaRPr lang="pt-PT" sz="2400" b="1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chemeClr val="bg1"/>
              </a:solidFill>
              <a:effectLst>
                <a:outerShdw blurRad="63500" dir="3600000" algn="tl" rotWithShape="0">
                  <a:srgbClr val="FF0000"/>
                </a:outerShdw>
              </a:effectLst>
              <a:latin typeface="Swis721 LtCn BT" panose="020B0406020202030204" pitchFamily="34" charset="0"/>
            </a:endParaRPr>
          </a:p>
          <a:p>
            <a:pPr>
              <a:lnSpc>
                <a:spcPct val="150000"/>
              </a:lnSpc>
            </a:pPr>
            <a:endParaRPr lang="pt-PT" b="1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chemeClr val="bg1"/>
              </a:solidFill>
              <a:effectLst>
                <a:outerShdw blurRad="63500" dir="3600000" algn="tl" rotWithShape="0">
                  <a:srgbClr val="FF0000"/>
                </a:outerShdw>
              </a:effectLst>
              <a:latin typeface="Swis721 LtCn BT" panose="020B0406020202030204" pitchFamily="34" charset="0"/>
            </a:endParaRPr>
          </a:p>
          <a:p>
            <a:endParaRPr lang="pt-PT" sz="1600" b="1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rgbClr val="FFFF00"/>
              </a:solidFill>
              <a:effectLst>
                <a:outerShdw blurRad="63500" dir="3600000" algn="tl" rotWithShape="0">
                  <a:srgbClr val="FF0000"/>
                </a:outerShdw>
              </a:effectLst>
              <a:latin typeface="Swis721 LtCn BT" panose="020B0406020202030204" pitchFamily="34" charset="0"/>
            </a:endParaRPr>
          </a:p>
          <a:p>
            <a:endParaRPr lang="en-US" b="1" dirty="0" smtClean="0">
              <a:solidFill>
                <a:schemeClr val="bg1"/>
              </a:solidFill>
            </a:endParaRPr>
          </a:p>
          <a:p>
            <a:endParaRPr lang="en-US" sz="1400" b="1" dirty="0">
              <a:solidFill>
                <a:schemeClr val="bg1"/>
              </a:solidFill>
            </a:endParaRPr>
          </a:p>
          <a:p>
            <a:endParaRPr lang="en-US" sz="1400" b="1" dirty="0" smtClean="0">
              <a:solidFill>
                <a:schemeClr val="bg1"/>
              </a:solidFill>
            </a:endParaRPr>
          </a:p>
          <a:p>
            <a:endParaRPr lang="en-US" sz="1400" b="1" dirty="0">
              <a:solidFill>
                <a:schemeClr val="bg1"/>
              </a:solidFill>
            </a:endParaRPr>
          </a:p>
          <a:p>
            <a:endParaRPr lang="pt-PT" sz="1300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rgbClr val="FFFF00"/>
              </a:solidFill>
              <a:effectLst>
                <a:outerShdw blurRad="63500" dir="3600000" algn="tl" rotWithShape="0">
                  <a:srgbClr val="FF0000"/>
                </a:outerShdw>
              </a:effectLst>
              <a:latin typeface="Swis721 LtCn BT" panose="020B0406020202030204" pitchFamily="34" charset="0"/>
            </a:endParaRPr>
          </a:p>
        </p:txBody>
      </p:sp>
      <p:sp>
        <p:nvSpPr>
          <p:cNvPr id="101" name="Arredondar Rectângulo de Canto Simples 100"/>
          <p:cNvSpPr/>
          <p:nvPr/>
        </p:nvSpPr>
        <p:spPr>
          <a:xfrm>
            <a:off x="-29471" y="8613159"/>
            <a:ext cx="6887471" cy="674858"/>
          </a:xfrm>
          <a:prstGeom prst="round1Rect">
            <a:avLst/>
          </a:prstGeom>
          <a:solidFill>
            <a:srgbClr val="669900"/>
          </a:solidFill>
          <a:ln>
            <a:noFill/>
          </a:ln>
          <a:effectLst>
            <a:outerShdw blurRad="215900" dist="38100" dir="18900000" sx="101000" sy="101000" algn="bl" rotWithShape="0">
              <a:prstClr val="black">
                <a:alpha val="4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8" name="CaixaDeTexto 97"/>
          <p:cNvSpPr txBox="1"/>
          <p:nvPr/>
        </p:nvSpPr>
        <p:spPr>
          <a:xfrm>
            <a:off x="3411414" y="8671237"/>
            <a:ext cx="3342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 smtClean="0">
                <a:solidFill>
                  <a:schemeClr val="bg1"/>
                </a:solidFill>
              </a:rPr>
              <a:t>Edifício</a:t>
            </a:r>
            <a:r>
              <a:rPr lang="pt-PT" sz="1400" dirty="0">
                <a:solidFill>
                  <a:schemeClr val="bg1"/>
                </a:solidFill>
              </a:rPr>
              <a:t> IGOT – Rua Branca </a:t>
            </a:r>
            <a:r>
              <a:rPr lang="pt-PT" sz="1400" dirty="0" err="1">
                <a:solidFill>
                  <a:schemeClr val="bg1"/>
                </a:solidFill>
              </a:rPr>
              <a:t>Edmée</a:t>
            </a:r>
            <a:r>
              <a:rPr lang="pt-PT" sz="1400" dirty="0">
                <a:solidFill>
                  <a:schemeClr val="bg1"/>
                </a:solidFill>
              </a:rPr>
              <a:t> </a:t>
            </a:r>
            <a:r>
              <a:rPr lang="pt-PT" sz="1400" dirty="0" smtClean="0">
                <a:solidFill>
                  <a:schemeClr val="bg1"/>
                </a:solidFill>
              </a:rPr>
              <a:t>Marques </a:t>
            </a:r>
          </a:p>
          <a:p>
            <a:r>
              <a:rPr lang="pt-PT" sz="1400" dirty="0" smtClean="0">
                <a:solidFill>
                  <a:schemeClr val="bg1"/>
                </a:solidFill>
              </a:rPr>
              <a:t>1600-276</a:t>
            </a:r>
            <a:r>
              <a:rPr lang="pt-PT" sz="1400" dirty="0">
                <a:solidFill>
                  <a:schemeClr val="bg1"/>
                </a:solidFill>
              </a:rPr>
              <a:t> Lisboa | </a:t>
            </a:r>
            <a:r>
              <a:rPr lang="pt-PT" sz="1400" dirty="0" smtClean="0">
                <a:solidFill>
                  <a:schemeClr val="bg1"/>
                </a:solidFill>
              </a:rPr>
              <a:t>Portugal</a:t>
            </a:r>
          </a:p>
        </p:txBody>
      </p:sp>
      <p:sp>
        <p:nvSpPr>
          <p:cNvPr id="5" name="Fluxograma: conexão 4"/>
          <p:cNvSpPr/>
          <p:nvPr/>
        </p:nvSpPr>
        <p:spPr>
          <a:xfrm>
            <a:off x="6093296" y="4716016"/>
            <a:ext cx="248439" cy="2286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AutoShape 2" descr="A mostrar logo-igot-alto-cor (1)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8" name="AutoShape 4" descr="A mostrar logo-igot-alto-cor (1).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9" name="CaixaDeTexto 8"/>
          <p:cNvSpPr txBox="1"/>
          <p:nvPr/>
        </p:nvSpPr>
        <p:spPr>
          <a:xfrm>
            <a:off x="44625" y="3779912"/>
            <a:ext cx="681337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700" b="1" dirty="0" smtClean="0"/>
              <a:t>Segunda-feira, dia 25 de Julho, Sala 1.1 – 14.30-17.00h. </a:t>
            </a:r>
          </a:p>
          <a:p>
            <a:pPr algn="ctr"/>
            <a:r>
              <a:rPr lang="pt-PT" sz="1700" b="1" dirty="0" smtClean="0"/>
              <a:t>Instituto de Geografia e Ordenamento do Território - Universidade Lisboa</a:t>
            </a:r>
            <a:endParaRPr lang="pt-PT" sz="1700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94320" y="2339752"/>
            <a:ext cx="640871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 </a:t>
            </a:r>
            <a:r>
              <a:rPr lang="en-GB" sz="4100" b="1" dirty="0" err="1" smtClean="0">
                <a:solidFill>
                  <a:srgbClr val="5C732F"/>
                </a:solidFill>
              </a:rPr>
              <a:t>Experiências</a:t>
            </a:r>
            <a:r>
              <a:rPr lang="en-GB" sz="4100" b="1" dirty="0" smtClean="0">
                <a:solidFill>
                  <a:srgbClr val="5C732F"/>
                </a:solidFill>
              </a:rPr>
              <a:t> </a:t>
            </a:r>
            <a:r>
              <a:rPr lang="en-GB" sz="4100" b="1" dirty="0" err="1" smtClean="0">
                <a:solidFill>
                  <a:srgbClr val="5C732F"/>
                </a:solidFill>
              </a:rPr>
              <a:t>Migratórias</a:t>
            </a:r>
            <a:r>
              <a:rPr lang="en-GB" sz="4100" b="1" dirty="0" smtClean="0">
                <a:solidFill>
                  <a:srgbClr val="5C732F"/>
                </a:solidFill>
              </a:rPr>
              <a:t> </a:t>
            </a:r>
            <a:r>
              <a:rPr lang="en-GB" sz="4100" b="1" dirty="0" err="1" smtClean="0">
                <a:solidFill>
                  <a:srgbClr val="5C732F"/>
                </a:solidFill>
              </a:rPr>
              <a:t>Ibéricas</a:t>
            </a:r>
            <a:r>
              <a:rPr lang="en-GB" sz="4100" b="1" dirty="0" smtClean="0">
                <a:solidFill>
                  <a:srgbClr val="5C732F"/>
                </a:solidFill>
              </a:rPr>
              <a:t> e </a:t>
            </a:r>
            <a:r>
              <a:rPr lang="en-GB" sz="4100" b="1" dirty="0" err="1" smtClean="0">
                <a:solidFill>
                  <a:srgbClr val="5C732F"/>
                </a:solidFill>
              </a:rPr>
              <a:t>Africanas</a:t>
            </a:r>
            <a:endParaRPr lang="en-GB" sz="4100" b="1" dirty="0">
              <a:solidFill>
                <a:srgbClr val="5C732F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48911" y="1115616"/>
            <a:ext cx="6408712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300" b="1" dirty="0" err="1">
                <a:solidFill>
                  <a:srgbClr val="C00000"/>
                </a:solidFill>
                <a:latin typeface="Swis721 LtCn BT"/>
              </a:rPr>
              <a:t>e</a:t>
            </a:r>
            <a:r>
              <a:rPr lang="en-GB" sz="4300" b="1" dirty="0" err="1" smtClean="0">
                <a:solidFill>
                  <a:srgbClr val="C00000"/>
                </a:solidFill>
                <a:latin typeface="Swis721 LtCn BT"/>
              </a:rPr>
              <a:t>m</a:t>
            </a:r>
            <a:r>
              <a:rPr lang="en-GB" sz="4300" b="1" dirty="0" smtClean="0">
                <a:solidFill>
                  <a:srgbClr val="C00000"/>
                </a:solidFill>
                <a:latin typeface="Swis721 LtCn BT"/>
              </a:rPr>
              <a:t> </a:t>
            </a:r>
            <a:r>
              <a:rPr lang="en-GB" sz="4300" b="1" dirty="0" err="1" smtClean="0">
                <a:solidFill>
                  <a:srgbClr val="C00000"/>
                </a:solidFill>
                <a:latin typeface="Swis721 LtCn BT"/>
              </a:rPr>
              <a:t>Migrações</a:t>
            </a:r>
            <a:r>
              <a:rPr lang="en-GB" sz="4300" b="1" dirty="0" smtClean="0">
                <a:solidFill>
                  <a:srgbClr val="C00000"/>
                </a:solidFill>
                <a:latin typeface="Swis721 LtCn BT"/>
              </a:rPr>
              <a:t> </a:t>
            </a:r>
            <a:r>
              <a:rPr lang="en-GB" sz="4300" b="1" dirty="0" err="1" smtClean="0">
                <a:solidFill>
                  <a:srgbClr val="C00000"/>
                </a:solidFill>
                <a:latin typeface="Swis721 LtCn BT"/>
              </a:rPr>
              <a:t>Internacionais</a:t>
            </a:r>
            <a:endParaRPr lang="en-GB" sz="4300" b="1" dirty="0">
              <a:solidFill>
                <a:srgbClr val="C00000"/>
              </a:solidFill>
              <a:latin typeface="Swis721 LtCn BT"/>
            </a:endParaRPr>
          </a:p>
        </p:txBody>
      </p:sp>
      <p:pic>
        <p:nvPicPr>
          <p:cNvPr id="25" name="Imagem 2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13159"/>
            <a:ext cx="3248025" cy="58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26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164</Words>
  <Application>Microsoft Office PowerPoint</Application>
  <PresentationFormat>Apresentação no Ecrã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José Reis Correia</dc:creator>
  <cp:lastModifiedBy>Inês Espírito Santo</cp:lastModifiedBy>
  <cp:revision>73</cp:revision>
  <cp:lastPrinted>2014-03-28T13:11:26Z</cp:lastPrinted>
  <dcterms:created xsi:type="dcterms:W3CDTF">2014-03-28T08:46:29Z</dcterms:created>
  <dcterms:modified xsi:type="dcterms:W3CDTF">2016-07-22T11:05:20Z</dcterms:modified>
</cp:coreProperties>
</file>